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docProps/core.xml" ContentType="application/vnd.openxmlformats-package.core-properties+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71" d="100"/>
          <a:sy n="71" d="100"/>
        </p:scale>
        <p:origin x="-120" y="-22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27AAE69-2468-2545-B010-3866F598E97A}" type="datetimeFigureOut">
              <a:rPr lang="en-US" smtClean="0"/>
              <a:t>1/27/15</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739750F-B0E1-9046-B153-340999BD0DED}"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7AAE69-2468-2545-B010-3866F598E97A}" type="datetimeFigureOut">
              <a:rPr lang="en-US" smtClean="0"/>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39750F-B0E1-9046-B153-340999BD0DE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0739750F-B0E1-9046-B153-340999BD0DED}"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7AAE69-2468-2545-B010-3866F598E97A}" type="datetimeFigureOut">
              <a:rPr lang="en-US" smtClean="0"/>
              <a:t>1/27/15</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27AAE69-2468-2545-B010-3866F598E97A}" type="datetimeFigureOut">
              <a:rPr lang="en-US" smtClean="0"/>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0739750F-B0E1-9046-B153-340999BD0DED}"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27AAE69-2468-2545-B010-3866F598E97A}" type="datetimeFigureOut">
              <a:rPr lang="en-US" smtClean="0"/>
              <a:t>1/27/15</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739750F-B0E1-9046-B153-340999BD0DED}"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27AAE69-2468-2545-B010-3866F598E97A}" type="datetimeFigureOut">
              <a:rPr lang="en-US" smtClean="0"/>
              <a:t>1/27/15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39750F-B0E1-9046-B153-340999BD0DED}"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27AAE69-2468-2545-B010-3866F598E97A}" type="datetimeFigureOut">
              <a:rPr lang="en-US" smtClean="0"/>
              <a:t>1/27/15</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739750F-B0E1-9046-B153-340999BD0DED}"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27AAE69-2468-2545-B010-3866F598E97A}" type="datetimeFigureOut">
              <a:rPr lang="en-US" smtClean="0"/>
              <a:t>1/27/15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0739750F-B0E1-9046-B153-340999BD0DE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27AAE69-2468-2545-B010-3866F598E97A}" type="datetimeFigureOut">
              <a:rPr lang="en-US" smtClean="0"/>
              <a:t>1/27/15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739750F-B0E1-9046-B153-340999BD0DE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739750F-B0E1-9046-B153-340999BD0DED}"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27AAE69-2468-2545-B010-3866F598E97A}" type="datetimeFigureOut">
              <a:rPr lang="en-US" smtClean="0"/>
              <a:t>1/27/15</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0739750F-B0E1-9046-B153-340999BD0DED}"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27AAE69-2468-2545-B010-3866F598E97A}" type="datetimeFigureOut">
              <a:rPr lang="en-US" smtClean="0"/>
              <a:t>1/27/15</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27AAE69-2468-2545-B010-3866F598E97A}" type="datetimeFigureOut">
              <a:rPr lang="en-US" smtClean="0"/>
              <a:t>1/27/15</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739750F-B0E1-9046-B153-340999BD0DED}"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400" dirty="0" err="1" smtClean="0"/>
              <a:t>Plickers</a:t>
            </a:r>
            <a:endParaRPr lang="en-US" sz="2400" dirty="0"/>
          </a:p>
        </p:txBody>
      </p:sp>
      <p:sp>
        <p:nvSpPr>
          <p:cNvPr id="2" name="Title 1"/>
          <p:cNvSpPr>
            <a:spLocks noGrp="1"/>
          </p:cNvSpPr>
          <p:nvPr>
            <p:ph type="ctrTitle"/>
          </p:nvPr>
        </p:nvSpPr>
        <p:spPr/>
        <p:txBody>
          <a:bodyPr/>
          <a:lstStyle/>
          <a:p>
            <a:r>
              <a:rPr lang="en-US" dirty="0" smtClean="0"/>
              <a:t>Web Tool Project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Implementation of </a:t>
            </a:r>
            <a:r>
              <a:rPr lang="en-US" dirty="0" err="1" smtClean="0"/>
              <a:t>Plickers</a:t>
            </a:r>
            <a:endParaRPr lang="en-US" dirty="0"/>
          </a:p>
        </p:txBody>
      </p:sp>
      <p:sp>
        <p:nvSpPr>
          <p:cNvPr id="3" name="Content Placeholder 2"/>
          <p:cNvSpPr>
            <a:spLocks noGrp="1"/>
          </p:cNvSpPr>
          <p:nvPr>
            <p:ph sz="quarter" idx="1"/>
          </p:nvPr>
        </p:nvSpPr>
        <p:spPr/>
        <p:txBody>
          <a:bodyPr/>
          <a:lstStyle/>
          <a:p>
            <a:r>
              <a:rPr lang="en-US" dirty="0" smtClean="0"/>
              <a:t>In the future, I think it would also be interesting to use this tool for pre-assessment. It would help me better focus my instruction and be sure of what prerequisites are needed, but it would also help students better understand why I am re-teaching things they “already know.”</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Plickers</a:t>
            </a:r>
            <a:r>
              <a:rPr lang="en-US" dirty="0" smtClean="0"/>
              <a:t>?</a:t>
            </a:r>
            <a:endParaRPr lang="en-US" dirty="0"/>
          </a:p>
        </p:txBody>
      </p:sp>
      <p:sp>
        <p:nvSpPr>
          <p:cNvPr id="3" name="Content Placeholder 2"/>
          <p:cNvSpPr>
            <a:spLocks noGrp="1"/>
          </p:cNvSpPr>
          <p:nvPr>
            <p:ph sz="quarter" idx="1"/>
          </p:nvPr>
        </p:nvSpPr>
        <p:spPr/>
        <p:txBody>
          <a:bodyPr/>
          <a:lstStyle/>
          <a:p>
            <a:r>
              <a:rPr lang="en-US" dirty="0" smtClean="0"/>
              <a:t>Similar to the web tools for assessment that we explored in Learning Task 9, </a:t>
            </a:r>
            <a:r>
              <a:rPr lang="en-US" dirty="0" err="1" smtClean="0"/>
              <a:t>Plickers</a:t>
            </a:r>
            <a:r>
              <a:rPr lang="en-US" dirty="0" smtClean="0"/>
              <a:t> allows for you to create multiple choice or true/false questions and instantly gather data from your students. However, </a:t>
            </a:r>
            <a:r>
              <a:rPr lang="en-US" dirty="0" err="1" smtClean="0"/>
              <a:t>Plickers</a:t>
            </a:r>
            <a:r>
              <a:rPr lang="en-US" dirty="0" smtClean="0"/>
              <a:t> is different in that the students do not need to be using any electronic device. Teachers can project the questions using their laptops and use a mobile device to scan the students’ response cards.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Response Card</a:t>
            </a:r>
            <a:endParaRPr lang="en-US" dirty="0"/>
          </a:p>
        </p:txBody>
      </p:sp>
      <p:sp>
        <p:nvSpPr>
          <p:cNvPr id="9" name="Content Placeholder 8"/>
          <p:cNvSpPr>
            <a:spLocks noGrp="1"/>
          </p:cNvSpPr>
          <p:nvPr>
            <p:ph sz="half" idx="1"/>
          </p:nvPr>
        </p:nvSpPr>
        <p:spPr/>
        <p:txBody>
          <a:bodyPr>
            <a:normAutofit fontScale="85000" lnSpcReduction="10000"/>
          </a:bodyPr>
          <a:lstStyle/>
          <a:p>
            <a:r>
              <a:rPr lang="en-US" dirty="0" smtClean="0"/>
              <a:t>In preparation for using </a:t>
            </a:r>
            <a:r>
              <a:rPr lang="en-US" dirty="0" err="1" smtClean="0"/>
              <a:t>Plickers</a:t>
            </a:r>
            <a:r>
              <a:rPr lang="en-US" dirty="0" smtClean="0"/>
              <a:t>, teachers need to print out a class set of the response cards. Each card is different, so that they can be registered to individual students (but do not have to be). </a:t>
            </a:r>
          </a:p>
          <a:p>
            <a:endParaRPr lang="en-US" dirty="0" smtClean="0"/>
          </a:p>
          <a:p>
            <a:r>
              <a:rPr lang="en-US" dirty="0" smtClean="0"/>
              <a:t>Students hold up the card so that the letter corresponding to their answer choice is right-side up. Each card is different, so students can not copy their peers.</a:t>
            </a:r>
            <a:endParaRPr lang="en-US" dirty="0"/>
          </a:p>
        </p:txBody>
      </p:sp>
      <p:pic>
        <p:nvPicPr>
          <p:cNvPr id="11" name="Content Placeholder 10" descr="Plickers_ResponseCard.png"/>
          <p:cNvPicPr>
            <a:picLocks noGrp="1" noChangeAspect="1"/>
          </p:cNvPicPr>
          <p:nvPr>
            <p:ph sz="half" idx="2"/>
          </p:nvPr>
        </p:nvPicPr>
        <p:blipFill>
          <a:blip r:embed="rId2"/>
          <a:srcRect t="-9675" b="-9675"/>
          <a:stretch>
            <a:fillRect/>
          </a:stretch>
        </p:blipFill>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Response Card</a:t>
            </a:r>
            <a:endParaRPr lang="en-US" dirty="0"/>
          </a:p>
        </p:txBody>
      </p:sp>
      <p:sp>
        <p:nvSpPr>
          <p:cNvPr id="9" name="Content Placeholder 8"/>
          <p:cNvSpPr>
            <a:spLocks noGrp="1"/>
          </p:cNvSpPr>
          <p:nvPr>
            <p:ph sz="half" idx="1"/>
          </p:nvPr>
        </p:nvSpPr>
        <p:spPr/>
        <p:txBody>
          <a:bodyPr>
            <a:normAutofit fontScale="85000" lnSpcReduction="20000"/>
          </a:bodyPr>
          <a:lstStyle/>
          <a:p>
            <a:r>
              <a:rPr lang="en-US" dirty="0" smtClean="0"/>
              <a:t>The cards need to be printed on a decent printer and should be on white paper or card stock.</a:t>
            </a:r>
          </a:p>
          <a:p>
            <a:endParaRPr lang="en-US" dirty="0" smtClean="0"/>
          </a:p>
          <a:p>
            <a:r>
              <a:rPr lang="en-US" dirty="0" smtClean="0"/>
              <a:t>To make the cards more durable, you can laminate them. However, the shine from a laminated card may make it harder to read. I recommend printing one per student and having them glue it inside the front of their math notebook, or just using card stock and collecting them after each use. </a:t>
            </a:r>
            <a:endParaRPr lang="en-US" dirty="0"/>
          </a:p>
        </p:txBody>
      </p:sp>
      <p:pic>
        <p:nvPicPr>
          <p:cNvPr id="11" name="Content Placeholder 10" descr="Plickers_ResponseCard.png"/>
          <p:cNvPicPr>
            <a:picLocks noGrp="1" noChangeAspect="1"/>
          </p:cNvPicPr>
          <p:nvPr>
            <p:ph sz="half" idx="2"/>
          </p:nvPr>
        </p:nvPicPr>
        <p:blipFill>
          <a:blip r:embed="rId2"/>
          <a:srcRect t="-9675" b="-9675"/>
          <a:stretch>
            <a:fillRect/>
          </a:stretch>
        </p:blipFill>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Project </a:t>
            </a:r>
            <a:r>
              <a:rPr lang="en-US" dirty="0" err="1" smtClean="0"/>
              <a:t>LiveView</a:t>
            </a:r>
            <a:r>
              <a:rPr lang="en-US" dirty="0" smtClean="0"/>
              <a:t> on Board:</a:t>
            </a:r>
            <a:endParaRPr lang="en-US" dirty="0"/>
          </a:p>
        </p:txBody>
      </p:sp>
      <p:sp>
        <p:nvSpPr>
          <p:cNvPr id="8" name="Text Placeholder 7"/>
          <p:cNvSpPr>
            <a:spLocks noGrp="1"/>
          </p:cNvSpPr>
          <p:nvPr>
            <p:ph type="body" sz="half" idx="3"/>
          </p:nvPr>
        </p:nvSpPr>
        <p:spPr/>
        <p:txBody>
          <a:bodyPr/>
          <a:lstStyle/>
          <a:p>
            <a:r>
              <a:rPr lang="en-US" dirty="0" smtClean="0"/>
              <a:t>Use your mobile device to scan response cards:</a:t>
            </a:r>
            <a:endParaRPr lang="en-US" dirty="0"/>
          </a:p>
        </p:txBody>
      </p:sp>
      <p:pic>
        <p:nvPicPr>
          <p:cNvPr id="10" name="Content Placeholder 9" descr="Plickers_LiveView.png"/>
          <p:cNvPicPr>
            <a:picLocks noGrp="1" noChangeAspect="1"/>
          </p:cNvPicPr>
          <p:nvPr>
            <p:ph sz="quarter" idx="2"/>
          </p:nvPr>
        </p:nvPicPr>
        <p:blipFill>
          <a:blip r:embed="rId2"/>
          <a:srcRect t="-1858" b="-1766"/>
          <a:stretch>
            <a:fillRect/>
          </a:stretch>
        </p:blipFill>
        <p:spPr>
          <a:xfrm>
            <a:off x="151845" y="2256974"/>
            <a:ext cx="4390671" cy="2526718"/>
          </a:xfrm>
        </p:spPr>
      </p:pic>
      <p:pic>
        <p:nvPicPr>
          <p:cNvPr id="11" name="Content Placeholder 10" descr="Plickers_MobileDevice.png"/>
          <p:cNvPicPr>
            <a:picLocks noGrp="1" noChangeAspect="1"/>
          </p:cNvPicPr>
          <p:nvPr>
            <p:ph sz="quarter" idx="4"/>
          </p:nvPr>
        </p:nvPicPr>
        <p:blipFill>
          <a:blip r:embed="rId3"/>
          <a:srcRect l="-242" r="-287"/>
          <a:stretch>
            <a:fillRect/>
          </a:stretch>
        </p:blipFill>
        <p:spPr>
          <a:xfrm>
            <a:off x="4572667" y="2255520"/>
            <a:ext cx="2363892" cy="4181540"/>
          </a:xfrm>
        </p:spPr>
      </p:pic>
      <p:sp>
        <p:nvSpPr>
          <p:cNvPr id="5" name="Title 4"/>
          <p:cNvSpPr>
            <a:spLocks noGrp="1"/>
          </p:cNvSpPr>
          <p:nvPr>
            <p:ph type="title"/>
          </p:nvPr>
        </p:nvSpPr>
        <p:spPr/>
        <p:txBody>
          <a:bodyPr/>
          <a:lstStyle/>
          <a:p>
            <a:r>
              <a:rPr lang="en-US" dirty="0" smtClean="0"/>
              <a:t>Collecting Formative Data</a:t>
            </a:r>
            <a:endParaRPr lang="en-US" dirty="0"/>
          </a:p>
        </p:txBody>
      </p:sp>
      <p:sp>
        <p:nvSpPr>
          <p:cNvPr id="12" name="TextBox 11"/>
          <p:cNvSpPr txBox="1"/>
          <p:nvPr/>
        </p:nvSpPr>
        <p:spPr>
          <a:xfrm>
            <a:off x="511322" y="4783692"/>
            <a:ext cx="3579252" cy="1477328"/>
          </a:xfrm>
          <a:prstGeom prst="rect">
            <a:avLst/>
          </a:prstGeom>
          <a:noFill/>
        </p:spPr>
        <p:txBody>
          <a:bodyPr wrap="square" rtlCol="0">
            <a:spAutoFit/>
          </a:bodyPr>
          <a:lstStyle/>
          <a:p>
            <a:r>
              <a:rPr lang="en-US" dirty="0" smtClean="0"/>
              <a:t>The question, with answer choices is displayed for the students. You can show who has, or has, not responded, or a bar graph of the answer selections.</a:t>
            </a:r>
            <a:endParaRPr lang="en-US" dirty="0"/>
          </a:p>
        </p:txBody>
      </p:sp>
      <p:sp>
        <p:nvSpPr>
          <p:cNvPr id="13" name="TextBox 12"/>
          <p:cNvSpPr txBox="1"/>
          <p:nvPr/>
        </p:nvSpPr>
        <p:spPr>
          <a:xfrm>
            <a:off x="6936559" y="2688765"/>
            <a:ext cx="2207441" cy="2308324"/>
          </a:xfrm>
          <a:prstGeom prst="rect">
            <a:avLst/>
          </a:prstGeom>
          <a:noFill/>
        </p:spPr>
        <p:txBody>
          <a:bodyPr wrap="square" rtlCol="0">
            <a:spAutoFit/>
          </a:bodyPr>
          <a:lstStyle/>
          <a:p>
            <a:r>
              <a:rPr lang="en-US" dirty="0" smtClean="0"/>
              <a:t>Use the mobile app to view the question, then click the camera to scan the response cards. You can see the response each student has chosen.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Reports</a:t>
            </a:r>
            <a:endParaRPr lang="en-US" dirty="0"/>
          </a:p>
        </p:txBody>
      </p:sp>
      <p:sp>
        <p:nvSpPr>
          <p:cNvPr id="10" name="Content Placeholder 9"/>
          <p:cNvSpPr>
            <a:spLocks noGrp="1"/>
          </p:cNvSpPr>
          <p:nvPr>
            <p:ph sz="quarter" idx="1"/>
          </p:nvPr>
        </p:nvSpPr>
        <p:spPr/>
        <p:txBody>
          <a:bodyPr/>
          <a:lstStyle/>
          <a:p>
            <a:r>
              <a:rPr lang="en-US" dirty="0" smtClean="0"/>
              <a:t>Currently, </a:t>
            </a:r>
            <a:r>
              <a:rPr lang="en-US" dirty="0" err="1" smtClean="0"/>
              <a:t>Plickers</a:t>
            </a:r>
            <a:r>
              <a:rPr lang="en-US" dirty="0" smtClean="0"/>
              <a:t> provides teachers with a report for each poll. </a:t>
            </a:r>
          </a:p>
          <a:p>
            <a:endParaRPr lang="en-US" dirty="0" smtClean="0"/>
          </a:p>
          <a:p>
            <a:r>
              <a:rPr lang="en-US" dirty="0" smtClean="0"/>
              <a:t>The website says they are working on implementing individual student reports.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a:t>
            </a:r>
            <a:r>
              <a:rPr lang="en-US" dirty="0" err="1" smtClean="0"/>
              <a:t>Plickers</a:t>
            </a:r>
            <a:r>
              <a:rPr lang="en-US" dirty="0" smtClean="0"/>
              <a:t>?</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Collecting formative data in real time allows for teachers to plan more efficiently and to better meet their students individual needs. You can use the data for planning or modifying future lessons or for grouping students by similar needs or targeting students who can best support each other.</a:t>
            </a:r>
          </a:p>
          <a:p>
            <a:endParaRPr lang="en-US" dirty="0" smtClean="0"/>
          </a:p>
          <a:p>
            <a:r>
              <a:rPr lang="en-US" dirty="0" smtClean="0"/>
              <a:t>It is easy to use and quick to set up. Its not great for typing higher level math or complex symbols, but it is perfect for vocabulary, basic computation, order of operations, or even basic algebra.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Implementation of </a:t>
            </a:r>
            <a:r>
              <a:rPr lang="en-US" dirty="0" err="1" smtClean="0"/>
              <a:t>Plickers</a:t>
            </a:r>
            <a:endParaRPr lang="en-US" dirty="0"/>
          </a:p>
        </p:txBody>
      </p:sp>
      <p:sp>
        <p:nvSpPr>
          <p:cNvPr id="3" name="Content Placeholder 2"/>
          <p:cNvSpPr>
            <a:spLocks noGrp="1"/>
          </p:cNvSpPr>
          <p:nvPr>
            <p:ph sz="quarter" idx="1"/>
          </p:nvPr>
        </p:nvSpPr>
        <p:spPr/>
        <p:txBody>
          <a:bodyPr/>
          <a:lstStyle/>
          <a:p>
            <a:r>
              <a:rPr lang="en-US" dirty="0" smtClean="0"/>
              <a:t>Initially, I did not assign the cards to individual students. I think this still provides useful information to a teaching on reflecting on the success of his or her lesson, but provide feedback for individual students. Setting up each class can be a little time consuming, but you only need to do it once per class and can get a lot of use out of this tool.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Implementation of </a:t>
            </a:r>
            <a:r>
              <a:rPr lang="en-US" dirty="0" err="1" smtClean="0"/>
              <a:t>Plickers</a:t>
            </a:r>
            <a:endParaRPr lang="en-US" dirty="0"/>
          </a:p>
        </p:txBody>
      </p:sp>
      <p:sp>
        <p:nvSpPr>
          <p:cNvPr id="3" name="Content Placeholder 2"/>
          <p:cNvSpPr>
            <a:spLocks noGrp="1"/>
          </p:cNvSpPr>
          <p:nvPr>
            <p:ph sz="quarter" idx="1"/>
          </p:nvPr>
        </p:nvSpPr>
        <p:spPr/>
        <p:txBody>
          <a:bodyPr/>
          <a:lstStyle/>
          <a:p>
            <a:r>
              <a:rPr lang="en-US" dirty="0" smtClean="0"/>
              <a:t>Some students may take a little bit of time to figure out how to use the cards properly, or may just not be carefully paying attention to how they respond. However, in general, the students find the tool much more interesting than completing a paper exit ticket. It is also useful for them to see how they are doing compared to their peers in order to identify areas of strength and weakness, making their studying more efficient and productive.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54</TotalTime>
  <Words>670</Words>
  <Application>Microsoft Macintosh PowerPoint</Application>
  <PresentationFormat>On-screen Show (4:3)</PresentationFormat>
  <Paragraphs>31</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Civic</vt:lpstr>
      <vt:lpstr>Web Tool Project</vt:lpstr>
      <vt:lpstr>What is Plickers?</vt:lpstr>
      <vt:lpstr>Response Card</vt:lpstr>
      <vt:lpstr>Response Card</vt:lpstr>
      <vt:lpstr>Collecting Formative Data</vt:lpstr>
      <vt:lpstr>Reports</vt:lpstr>
      <vt:lpstr>Why use Plickers?</vt:lpstr>
      <vt:lpstr>My Implementation of Plickers</vt:lpstr>
      <vt:lpstr>My Implementation of Plickers</vt:lpstr>
      <vt:lpstr>My Implementation of Plickers</vt:lpstr>
    </vt:vector>
  </TitlesOfParts>
  <Company>HCPSS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Tool Project</dc:title>
  <dc:creator>Howard County Administrator</dc:creator>
  <cp:lastModifiedBy>Howard County Administrator</cp:lastModifiedBy>
  <cp:revision>6</cp:revision>
  <dcterms:created xsi:type="dcterms:W3CDTF">2015-01-28T01:13:52Z</dcterms:created>
  <dcterms:modified xsi:type="dcterms:W3CDTF">2015-01-28T02:08:38Z</dcterms:modified>
</cp:coreProperties>
</file>